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5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tif>
</file>

<file path=ppt/media/image2.jpeg>
</file>

<file path=ppt/media/image2.tif>
</file>

<file path=ppt/media/image3.tif>
</file>

<file path=ppt/media/image4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532204087_1355x1355.jpg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532241774_2880x1920.jpg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1.tif"/><Relationship Id="rId5" Type="http://schemas.openxmlformats.org/officeDocument/2006/relationships/image" Target="../media/image2.tif"/><Relationship Id="rId6" Type="http://schemas.openxmlformats.org/officeDocument/2006/relationships/image" Target="../media/image3.tif"/><Relationship Id="rId7" Type="http://schemas.openxmlformats.org/officeDocument/2006/relationships/image" Target="../media/image4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G_6771.jpeg" descr="IMG_6771.jpeg"/>
          <p:cNvPicPr>
            <a:picLocks noChangeAspect="1"/>
          </p:cNvPicPr>
          <p:nvPr/>
        </p:nvPicPr>
        <p:blipFill>
          <a:blip r:embed="rId2">
            <a:extLst/>
          </a:blip>
          <a:srcRect l="43306" t="10446" r="16823" b="34159"/>
          <a:stretch>
            <a:fillRect/>
          </a:stretch>
        </p:blipFill>
        <p:spPr>
          <a:xfrm>
            <a:off x="919761" y="561599"/>
            <a:ext cx="2541948" cy="470901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Using MINDSTORMS LEGO to find the acceleration due to gravity"/>
          <p:cNvSpPr txBox="1"/>
          <p:nvPr/>
        </p:nvSpPr>
        <p:spPr>
          <a:xfrm>
            <a:off x="510760" y="6240144"/>
            <a:ext cx="4742550" cy="12357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Using MINDSTORMS LEGO to find the acceleration due to gravity </a:t>
            </a:r>
          </a:p>
        </p:txBody>
      </p:sp>
      <p:sp>
        <p:nvSpPr>
          <p:cNvPr id="121" name="where   and   are the initial and final velocities, respectively.…"/>
          <p:cNvSpPr txBox="1"/>
          <p:nvPr/>
        </p:nvSpPr>
        <p:spPr>
          <a:xfrm>
            <a:off x="456508" y="8445478"/>
            <a:ext cx="4851053" cy="4476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 </a:t>
            </a:r>
            <a14:m>
              <m:oMath>
                <m:r>
                  <a:rPr xmlns:a="http://schemas.openxmlformats.org/drawingml/2006/main" sz="30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a</m:t>
                </m:r>
                <m:r>
                  <a:rPr xmlns:a="http://schemas.openxmlformats.org/drawingml/2006/main" sz="30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m:rPr>
                        <m:sty m:val="p"/>
                      </m:rP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</m:num>
                  <m:den>
                    <m:r>
                      <m:rPr>
                        <m:sty m:val="p"/>
                      </m:rP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Δ</m:t>
                    </m:r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den>
                </m:f>
                <m:r>
                  <a:rPr xmlns:a="http://schemas.openxmlformats.org/drawingml/2006/main" sz="30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sSub>
                      <m:e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f</m:t>
                        </m:r>
                      </m:sub>
                    </m:sSub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sSub>
                      <m:e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</m:num>
                  <m:den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den>
                </m:f>
              </m:oMath>
            </a14:m>
          </a:p>
          <a:p>
            <a:pPr/>
            <a:r>
              <a:t>where </a:t>
            </a:r>
            <a14:m>
              <m:oMath>
                <m:sSub>
                  <m:e>
                    <m:r>
                      <a:rPr xmlns:a="http://schemas.openxmlformats.org/drawingml/2006/main" sz="31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</m:e>
                  <m:sub>
                    <m:r>
                      <a:rPr xmlns:a="http://schemas.openxmlformats.org/drawingml/2006/main" sz="31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</m:oMath>
            </a14:m>
            <a:r>
              <a:t> and </a:t>
            </a:r>
            <a14:m>
              <m:oMath>
                <m:sSub>
                  <m:e>
                    <m:r>
                      <a:rPr xmlns:a="http://schemas.openxmlformats.org/drawingml/2006/main" sz="26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</m:e>
                  <m:sub>
                    <m:r>
                      <a:rPr xmlns:a="http://schemas.openxmlformats.org/drawingml/2006/main" sz="26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f</m:t>
                    </m:r>
                  </m:sub>
                </m:sSub>
              </m:oMath>
            </a14:m>
            <a:r>
              <a:t> are the initial and final velocities, respectively.</a:t>
            </a:r>
          </a:p>
          <a:p>
            <a:pPr/>
            <a:r>
              <a:t>The ball is dropped from height </a:t>
            </a:r>
            <a14:m>
              <m:oMath>
                <m:r>
                  <a:rPr xmlns:a="http://schemas.openxmlformats.org/drawingml/2006/main" sz="32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h</m:t>
                </m:r>
              </m:oMath>
            </a14:m>
            <a:r>
              <a:t>, so </a:t>
            </a:r>
            <a14:m>
              <m:oMath>
                <m:sSub>
                  <m:e>
                    <m:r>
                      <a:rPr xmlns:a="http://schemas.openxmlformats.org/drawingml/2006/main" sz="3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</m:t>
                    </m:r>
                  </m:e>
                  <m:sub>
                    <m:r>
                      <a:rPr xmlns:a="http://schemas.openxmlformats.org/drawingml/2006/main" sz="30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</m:t>
                    </m:r>
                  </m:sub>
                </m:sSub>
                <m:r>
                  <a:rPr xmlns:a="http://schemas.openxmlformats.org/drawingml/2006/main" sz="3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30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0</m:t>
                </m:r>
              </m:oMath>
            </a14:m>
            <a:r>
              <a:t>.</a:t>
            </a:r>
          </a:p>
          <a:p>
            <a:pPr/>
            <a:r>
              <a:t>Hence </a:t>
            </a:r>
            <a14:m>
              <m:oMath>
                <m:r>
                  <a:rPr xmlns:a="http://schemas.openxmlformats.org/drawingml/2006/main" sz="30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g</m:t>
                </m:r>
                <m:r>
                  <a:rPr xmlns:a="http://schemas.openxmlformats.org/drawingml/2006/main" sz="30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f>
                  <m:fPr>
                    <m:ctrlP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</m:ctrlPr>
                    <m:type m:val="bar"/>
                  </m:fPr>
                  <m:num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2</m:t>
                    </m:r>
                    <m:sSub>
                      <m:e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</m:e>
                      <m:sub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30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g</m:t>
                        </m:r>
                      </m:sub>
                    </m:sSub>
                  </m:num>
                  <m:den>
                    <m:r>
                      <a:rPr xmlns:a="http://schemas.openxmlformats.org/drawingml/2006/main" sz="30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den>
                </m:f>
              </m:oMath>
            </a14:m>
          </a:p>
          <a:p>
            <a:pPr/>
            <a14:m>
              <m:oMathPara>
                <m:oMathParaPr>
                  <m:jc m:val="left"/>
                </m:oMathParaPr>
                <m:oMath>
                  <m:r>
                    <a:rPr xmlns:a="http://schemas.openxmlformats.org/drawingml/2006/main" sz="3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∵</m:t>
                  </m:r>
                  <m:sSub>
                    <m:e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</m:e>
                    <m:sub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sub>
                  </m:sSub>
                  <m:r>
                    <a:rPr xmlns:a="http://schemas.openxmlformats.org/drawingml/2006/main" sz="3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b>
                        <m:e>
                          <m:r>
                            <a:rPr xmlns:a="http://schemas.openxmlformats.org/drawingml/2006/main" sz="3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3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e>
                          <m:r>
                            <a:rPr xmlns:a="http://schemas.openxmlformats.org/drawingml/2006/main" sz="3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a:rPr xmlns:a="http://schemas.openxmlformats.org/drawingml/2006/main" sz="305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</m:num>
                    <m:den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den>
                  </m:f>
                  <m:r>
                    <a:rPr xmlns:a="http://schemas.openxmlformats.org/drawingml/2006/main" sz="30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</m:num>
                    <m:den>
                      <m:r>
                        <a:rPr xmlns:a="http://schemas.openxmlformats.org/drawingml/2006/main" sz="30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den>
                  </m:f>
                </m:oMath>
              </m:oMathPara>
            </a14:m>
          </a:p>
        </p:txBody>
      </p:sp>
      <p:pic>
        <p:nvPicPr>
          <p:cNvPr id="122" name="IMG_7087.jpeg" descr="IMG_7087.jpeg"/>
          <p:cNvPicPr>
            <a:picLocks noChangeAspect="1"/>
          </p:cNvPicPr>
          <p:nvPr/>
        </p:nvPicPr>
        <p:blipFill>
          <a:blip r:embed="rId3">
            <a:extLst/>
          </a:blip>
          <a:srcRect l="85" t="6980" r="85" b="18568"/>
          <a:stretch>
            <a:fillRect/>
          </a:stretch>
        </p:blipFill>
        <p:spPr>
          <a:xfrm>
            <a:off x="10548484" y="1053874"/>
            <a:ext cx="5618760" cy="31428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18590" t="16873" r="3407" b="4303"/>
          <a:stretch>
            <a:fillRect/>
          </a:stretch>
        </p:blipFill>
        <p:spPr>
          <a:xfrm>
            <a:off x="6222077" y="1477388"/>
            <a:ext cx="3796365" cy="2877234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Cushions we used (Hard sponge, bubble wrap, styrofoam, and crumpled paper)"/>
          <p:cNvSpPr txBox="1"/>
          <p:nvPr/>
        </p:nvSpPr>
        <p:spPr>
          <a:xfrm>
            <a:off x="6176409" y="5631804"/>
            <a:ext cx="4315578" cy="1616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Cushions we used (Hard sponge, bubble wrap, styrofoam, and crumpled paper)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135821" y="5128957"/>
            <a:ext cx="3604647" cy="2622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262471" y="10875977"/>
            <a:ext cx="3351347" cy="24381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039910" y="7932692"/>
            <a:ext cx="3796469" cy="27619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5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5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